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9"/>
  </p:notesMasterIdLst>
  <p:sldIdLst>
    <p:sldId id="260" r:id="rId8"/>
    <p:sldId id="258" r:id="rId9"/>
    <p:sldId id="271" r:id="rId10"/>
    <p:sldId id="266" r:id="rId11"/>
    <p:sldId id="270" r:id="rId12"/>
    <p:sldId id="272" r:id="rId13"/>
    <p:sldId id="276" r:id="rId14"/>
    <p:sldId id="274" r:id="rId15"/>
    <p:sldId id="273" r:id="rId16"/>
    <p:sldId id="269"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4925F-96A0-4ACE-8A21-70712DCCC67E}" v="357" dt="2023-08-08T18:34:14.554"/>
    <p1510:client id="{CDF9CCCD-8049-4450-99C9-0CF1958E2618}" v="87" dt="2023-08-08T18:39:59.075"/>
    <p1510:client id="{E37503DD-80DB-3581-E0DB-2C5375E23967}" v="98" dt="2023-11-01T22:08:46.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1" d="100"/>
          <a:sy n="81" d="100"/>
        </p:scale>
        <p:origin x="6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25/05/2024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‹N°›</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1315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59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361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929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5/25/2024 5:11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8170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5/25/2024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‹N°›</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‹N°›</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‹N°›</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‹N°›</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‹N°›</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‹N°›</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5.xml"/><Relationship Id="rId4" Type="http://schemas.openxmlformats.org/officeDocument/2006/relationships/hyperlink" Target="https://github.com/HebbyHebz/MSLA_Rhin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jpe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Showcase presentation template </a:t>
            </a:r>
            <a:endParaRPr lang="en-US" dirty="0"/>
          </a:p>
        </p:txBody>
      </p:sp>
      <p:sp>
        <p:nvSpPr>
          <p:cNvPr id="4" name="Rectangle 3">
            <a:extLst>
              <a:ext uri="{FF2B5EF4-FFF2-40B4-BE49-F238E27FC236}">
                <a16:creationId xmlns:a16="http://schemas.microsoft.com/office/drawing/2014/main" id="{80629F06-440B-9B4E-F7CA-EE4A40EC5AB3}"/>
              </a:ext>
            </a:extLst>
          </p:cNvPr>
          <p:cNvSpPr/>
          <p:nvPr/>
        </p:nvSpPr>
        <p:spPr bwMode="auto">
          <a:xfrm>
            <a:off x="58203" y="70074"/>
            <a:ext cx="12075594" cy="6717853"/>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w="19050">
                <a:solidFill>
                  <a:srgbClr val="000000"/>
                </a:solidFill>
              </a:ln>
              <a:solidFill>
                <a:srgbClr val="FFFFFF"/>
              </a:solidFill>
              <a:effectLst/>
              <a:uLnTx/>
              <a:uFillTx/>
              <a:latin typeface="Segoe UI"/>
              <a:ea typeface="Segoe UI" pitchFamily="34" charset="0"/>
              <a:cs typeface="Segoe UI" pitchFamily="34" charset="0"/>
            </a:endParaRPr>
          </a:p>
        </p:txBody>
      </p:sp>
      <p:pic>
        <p:nvPicPr>
          <p:cNvPr id="5" name="Picture 4" descr="A close up of a sign&#10;&#10;Description automatically generated">
            <a:extLst>
              <a:ext uri="{FF2B5EF4-FFF2-40B4-BE49-F238E27FC236}">
                <a16:creationId xmlns:a16="http://schemas.microsoft.com/office/drawing/2014/main" id="{1B54DB0D-9D85-8EAD-F3C1-2F5D3327A112}"/>
              </a:ext>
            </a:extLst>
          </p:cNvPr>
          <p:cNvPicPr>
            <a:picLocks noChangeAspect="1"/>
          </p:cNvPicPr>
          <p:nvPr/>
        </p:nvPicPr>
        <p:blipFill>
          <a:blip r:embed="rId3"/>
          <a:stretch>
            <a:fillRect/>
          </a:stretch>
        </p:blipFill>
        <p:spPr>
          <a:xfrm>
            <a:off x="10817352" y="210312"/>
            <a:ext cx="1022940" cy="914400"/>
          </a:xfrm>
          <a:prstGeom prst="rect">
            <a:avLst/>
          </a:prstGeom>
        </p:spPr>
      </p:pic>
      <p:sp>
        <p:nvSpPr>
          <p:cNvPr id="6" name="TextBox 5">
            <a:extLst>
              <a:ext uri="{FF2B5EF4-FFF2-40B4-BE49-F238E27FC236}">
                <a16:creationId xmlns:a16="http://schemas.microsoft.com/office/drawing/2014/main" id="{BF196C3B-FB8A-1A02-5A95-EB9B1CE2BAF4}"/>
              </a:ext>
            </a:extLst>
          </p:cNvPr>
          <p:cNvSpPr txBox="1"/>
          <p:nvPr/>
        </p:nvSpPr>
        <p:spPr>
          <a:xfrm>
            <a:off x="14864366" y="214647"/>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2" name="TextBox 1">
            <a:extLst>
              <a:ext uri="{FF2B5EF4-FFF2-40B4-BE49-F238E27FC236}">
                <a16:creationId xmlns:a16="http://schemas.microsoft.com/office/drawing/2014/main" id="{059D66D6-5BE7-779D-830D-1E3231C481AC}"/>
              </a:ext>
            </a:extLst>
          </p:cNvPr>
          <p:cNvSpPr txBox="1"/>
          <p:nvPr/>
        </p:nvSpPr>
        <p:spPr>
          <a:xfrm>
            <a:off x="640596" y="1239864"/>
            <a:ext cx="9419118"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dirty="0">
                <a:solidFill>
                  <a:srgbClr val="C00000"/>
                </a:solidFill>
                <a:cs typeface="Segoe UI"/>
              </a:rPr>
              <a:t>Please do not edit this file.</a:t>
            </a:r>
            <a:r>
              <a:rPr lang="en-US" dirty="0">
                <a:solidFill>
                  <a:srgbClr val="C00000"/>
                </a:solidFill>
                <a:cs typeface="Segoe UI"/>
              </a:rPr>
              <a:t> </a:t>
            </a:r>
            <a:r>
              <a:rPr lang="en-US" dirty="0">
                <a:cs typeface="Segoe UI"/>
              </a:rPr>
              <a:t>Please make a copy of this file to customize for your own presentation</a:t>
            </a:r>
          </a:p>
          <a:p>
            <a:endParaRPr lang="en-US" dirty="0">
              <a:cs typeface="Segoe UI"/>
            </a:endParaRPr>
          </a:p>
          <a:p>
            <a:r>
              <a:rPr lang="en-US" sz="1600" b="1" dirty="0">
                <a:latin typeface="Segoe UI Semibold"/>
                <a:cs typeface="Segoe UI Semibold"/>
              </a:rPr>
              <a:t>Guidance for Team Leads</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Final deck is due 1 business days prior to event.</a:t>
            </a:r>
          </a:p>
          <a:p>
            <a:pPr marL="742950" lvl="1" indent="-285750">
              <a:buFont typeface="Arial,Sans-Serif"/>
              <a:buChar char="•"/>
            </a:pPr>
            <a:r>
              <a:rPr lang="en-US" sz="1600" dirty="0">
                <a:latin typeface="Segoe UI Semibold"/>
                <a:cs typeface="Segoe UI Semibold"/>
              </a:rPr>
              <a:t>3 minutes have been allotted for your presentation this includes your </a:t>
            </a:r>
            <a:r>
              <a:rPr lang="en-US" sz="1600" u="sng" dirty="0">
                <a:latin typeface="Segoe UI Semibold"/>
                <a:cs typeface="Segoe UI Semibold"/>
              </a:rPr>
              <a:t>1-min demo</a:t>
            </a:r>
            <a:r>
              <a:rPr lang="en-US" sz="1600" dirty="0">
                <a:latin typeface="Segoe UI Semibold"/>
                <a:cs typeface="Segoe UI Semibold"/>
              </a:rPr>
              <a:t>.</a:t>
            </a:r>
          </a:p>
          <a:p>
            <a:pPr marL="742950" lvl="1" indent="-285750">
              <a:buFont typeface="Arial,Sans-Serif"/>
              <a:buChar char="•"/>
            </a:pPr>
            <a:r>
              <a:rPr lang="en-US" sz="1600" dirty="0">
                <a:latin typeface="Segoe UI Semibold"/>
                <a:cs typeface="Segoe UI Semibold"/>
              </a:rPr>
              <a:t>Please note, there will not be any Q&amp;A.</a:t>
            </a:r>
          </a:p>
          <a:p>
            <a:endParaRPr lang="en-US" sz="1600" dirty="0">
              <a:latin typeface="Segoe UI Semibold"/>
              <a:cs typeface="Segoe UI Semibold"/>
            </a:endParaRPr>
          </a:p>
          <a:p>
            <a:r>
              <a:rPr lang="en-US" sz="1600" b="1" dirty="0">
                <a:latin typeface="Segoe UI Semibold"/>
                <a:cs typeface="Segoe UI Semibold"/>
              </a:rPr>
              <a:t>Pre-Event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Utilize colors and existing slide layouts, no modifications please.</a:t>
            </a:r>
          </a:p>
          <a:p>
            <a:pPr marL="800100" lvl="1" indent="-342900">
              <a:buFont typeface="Arial,Sans-Serif"/>
              <a:buChar char="•"/>
            </a:pPr>
            <a:r>
              <a:rPr lang="en-US" sz="1600" dirty="0">
                <a:latin typeface="Segoe UI Semibold"/>
                <a:cs typeface="Segoe UI Semibold"/>
              </a:rPr>
              <a:t>to ensure a successful Showcase, please practice your presentation so you will end on time.</a:t>
            </a:r>
          </a:p>
          <a:p>
            <a:pPr marL="800100" lvl="1" indent="-342900">
              <a:buFont typeface="Arial,Sans-Serif"/>
              <a:buChar char="•"/>
            </a:pPr>
            <a:r>
              <a:rPr lang="en-US" sz="1600" dirty="0">
                <a:latin typeface="Segoe UI Semibold"/>
                <a:cs typeface="Segoe UI Semibold"/>
              </a:rPr>
              <a:t>The showcase final deck will be shared with presenters the day before the event. </a:t>
            </a:r>
            <a:br>
              <a:rPr lang="en-US" sz="1600" dirty="0">
                <a:latin typeface="Segoe UI Semibold"/>
                <a:cs typeface="Segoe UI Semibold"/>
              </a:rPr>
            </a:br>
            <a:endParaRPr lang="en-US" sz="1600" dirty="0">
              <a:latin typeface="Segoe UI Semibold"/>
              <a:cs typeface="Segoe UI Semibold"/>
            </a:endParaRPr>
          </a:p>
          <a:p>
            <a:r>
              <a:rPr lang="en-US" sz="1600" b="1" dirty="0">
                <a:latin typeface="Segoe UI Semibold"/>
                <a:cs typeface="Segoe UI Semibold"/>
              </a:rPr>
              <a:t>Event</a:t>
            </a:r>
            <a:endParaRPr lang="en-US" sz="1600" dirty="0">
              <a:latin typeface="Segoe UI Semibold"/>
              <a:cs typeface="Segoe UI Semibold"/>
            </a:endParaRPr>
          </a:p>
          <a:p>
            <a:pPr marL="800100" lvl="1" indent="-342900">
              <a:buFont typeface="Arial,Sans-Serif"/>
              <a:buChar char="•"/>
            </a:pPr>
            <a:r>
              <a:rPr lang="en-US" sz="1600" dirty="0">
                <a:latin typeface="Segoe UI Semibold"/>
                <a:cs typeface="Segoe UI Semibold"/>
              </a:rPr>
              <a:t>Plan to join 15 minutes prior to event start time. </a:t>
            </a:r>
          </a:p>
          <a:p>
            <a:pPr marL="800100" lvl="1" indent="-342900">
              <a:buFont typeface="Arial,Sans-Serif"/>
              <a:buChar char="•"/>
            </a:pPr>
            <a:r>
              <a:rPr lang="en-US" sz="1600" dirty="0">
                <a:latin typeface="Segoe UI Semibold"/>
                <a:cs typeface="Segoe UI Semibold"/>
              </a:rPr>
              <a:t>You will be responsible for running the deck and advance all </a:t>
            </a:r>
            <a:r>
              <a:rPr lang="en-US" sz="1600">
                <a:latin typeface="Segoe UI Semibold"/>
                <a:cs typeface="Segoe UI Semibold"/>
              </a:rPr>
              <a:t>slides.</a:t>
            </a: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pPr marL="800100" lvl="1" indent="-342900">
              <a:buFont typeface="Arial,Sans-Serif"/>
              <a:buChar char="•"/>
            </a:pPr>
            <a:endParaRPr lang="en-US" sz="1600" dirty="0">
              <a:latin typeface="Segoe UI Semibold"/>
              <a:cs typeface="Segoe UI Semibold"/>
            </a:endParaRPr>
          </a:p>
          <a:p>
            <a:r>
              <a:rPr lang="en-US" sz="1600">
                <a:latin typeface="Segoe UI Semibold"/>
                <a:cs typeface="Segoe UI Semibold"/>
              </a:rPr>
              <a:t>Reminders</a:t>
            </a:r>
          </a:p>
          <a:p>
            <a:pPr marL="285750" indent="-285750">
              <a:buFont typeface="Arial"/>
              <a:buChar char="•"/>
            </a:pPr>
            <a:r>
              <a:rPr lang="en-US" sz="1600">
                <a:latin typeface="Segoe UI Semibold"/>
                <a:cs typeface="Segoe UI Semibold"/>
              </a:rPr>
              <a:t>You must </a:t>
            </a:r>
            <a:r>
              <a:rPr lang="en-US" sz="1600" dirty="0">
                <a:latin typeface="Segoe UI Semibold"/>
                <a:cs typeface="Segoe UI Semibold"/>
              </a:rPr>
              <a:t>utilize Azure in your solution</a:t>
            </a:r>
            <a:endParaRPr lang="en-US">
              <a:cs typeface="Segoe UI"/>
            </a:endParaRPr>
          </a:p>
          <a:p>
            <a:pPr marL="800100" lvl="1" indent="-342900">
              <a:buFont typeface="Arial,Sans-Serif"/>
              <a:buChar char="•"/>
            </a:pPr>
            <a:endParaRPr lang="en-US" sz="1600" dirty="0">
              <a:latin typeface="Segoe UI Semibold"/>
              <a:cs typeface="Segoe UI Semibold"/>
            </a:endParaRPr>
          </a:p>
        </p:txBody>
      </p:sp>
    </p:spTree>
    <p:extLst>
      <p:ext uri="{BB962C8B-B14F-4D97-AF65-F5344CB8AC3E}">
        <p14:creationId xmlns:p14="http://schemas.microsoft.com/office/powerpoint/2010/main" val="9932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600" dirty="0"/>
              <a:t>Important: </a:t>
            </a:r>
            <a:r>
              <a:rPr lang="en-US" sz="2600" b="1" dirty="0"/>
              <a:t>limit demo length to 1-minute</a:t>
            </a: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a:p>
          <a:p>
            <a:pPr marL="342900" indent="-342900" defTabSz="932742">
              <a:lnSpc>
                <a:spcPct val="90000"/>
              </a:lnSpc>
              <a:spcBef>
                <a:spcPct val="20000"/>
              </a:spcBef>
              <a:buSzPct val="90000"/>
              <a:buFont typeface="Wingdings" panose="05000000000000000000" pitchFamily="2" charset="2"/>
              <a:buChar char=""/>
            </a:pPr>
            <a:r>
              <a:rPr lang="en-US" sz="2600" dirty="0"/>
              <a:t>Pre-recorded demo of solution (Video or animated gif).</a:t>
            </a:r>
            <a:endParaRPr lang="en-US" sz="2600" dirty="0">
              <a:cs typeface="Segoe UI"/>
            </a:endParaRPr>
          </a:p>
          <a:p>
            <a:pPr marL="742950" indent="-285750" defTabSz="932742">
              <a:lnSpc>
                <a:spcPct val="90000"/>
              </a:lnSpc>
              <a:spcBef>
                <a:spcPct val="20000"/>
              </a:spcBef>
              <a:buSzPct val="90000"/>
              <a:buFont typeface="Wingdings" panose="05000000000000000000" pitchFamily="2" charset="2"/>
              <a:buChar char=""/>
            </a:pPr>
            <a:r>
              <a:rPr lang="en-US" sz="2600" dirty="0"/>
              <a:t>Recommend no audio, but talk over the video.</a:t>
            </a:r>
            <a:endParaRPr lang="en-US" sz="2600" dirty="0">
              <a:cs typeface="Segoe UI"/>
            </a:endParaRPr>
          </a:p>
          <a:p>
            <a:pPr marL="742950" indent="-285750" defTabSz="932742">
              <a:lnSpc>
                <a:spcPct val="90000"/>
              </a:lnSpc>
              <a:spcBef>
                <a:spcPct val="20000"/>
              </a:spcBef>
              <a:buSzPct val="90000"/>
              <a:buFont typeface="Wingdings" panose="05000000000000000000" pitchFamily="2" charset="2"/>
              <a:buChar char=""/>
            </a:pPr>
            <a:r>
              <a:rPr lang="en-US" sz="2600" dirty="0"/>
              <a:t>Embed if &lt;10MB, or post link here for us to download.</a:t>
            </a:r>
            <a:endParaRPr lang="en-US" sz="2600" dirty="0">
              <a:cs typeface="Segoe UI"/>
            </a:endParaRPr>
          </a:p>
          <a:p>
            <a:pPr marL="342900" indent="-342900" defTabSz="932742">
              <a:lnSpc>
                <a:spcPct val="90000"/>
              </a:lnSpc>
              <a:spcBef>
                <a:spcPct val="20000"/>
              </a:spcBef>
              <a:buSzPct val="90000"/>
              <a:buFont typeface="Wingdings" panose="05000000000000000000" pitchFamily="2" charset="2"/>
              <a:buChar char=""/>
            </a:pPr>
            <a:r>
              <a:rPr lang="en-US" sz="2600" dirty="0"/>
              <a:t>On occasion, a sequence of screenshots might be preferred.</a:t>
            </a:r>
            <a:endParaRPr lang="en-US" sz="2600" dirty="0">
              <a:cs typeface="Segoe UI"/>
            </a:endParaRPr>
          </a:p>
          <a:p>
            <a:pPr defTabSz="932742">
              <a:lnSpc>
                <a:spcPct val="90000"/>
              </a:lnSpc>
              <a:spcBef>
                <a:spcPct val="20000"/>
              </a:spcBef>
              <a:buSzPct val="90000"/>
              <a:buFont typeface="Wingdings" panose="05000000000000000000" pitchFamily="2" charset="2"/>
              <a:buChar char=""/>
            </a:pPr>
            <a:endParaRPr lang="en-US" sz="2600"/>
          </a:p>
        </p:txBody>
      </p:sp>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964118" y="3058795"/>
            <a:ext cx="10263763" cy="1990726"/>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pPr>
            <a:r>
              <a:rPr lang="en-US" sz="2800" dirty="0"/>
              <a:t>Once completed, this project will facilitate the participation of all stakeholders in an AI project. You'll no longer have to submit a message every quarter, and AI will suggest groups that match your criteria.</a:t>
            </a:r>
            <a:endParaRPr lang="en-US" sz="2800" b="1" dirty="0"/>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dirty="0">
                <a:cs typeface="Segoe UI"/>
              </a:rPr>
              <a:t>Student Ambassador Projects</a:t>
            </a:r>
            <a:endParaRPr lang="en-US" dirty="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Ambassador Projects Deck</a:t>
            </a:r>
            <a:endParaRPr lang="en-US" dirty="0"/>
          </a:p>
          <a:p>
            <a:pPr>
              <a:spcAft>
                <a:spcPts val="600"/>
              </a:spcAft>
            </a:pP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7" name="ZoneTexte 6">
            <a:extLst>
              <a:ext uri="{FF2B5EF4-FFF2-40B4-BE49-F238E27FC236}">
                <a16:creationId xmlns:a16="http://schemas.microsoft.com/office/drawing/2014/main" id="{A2F98742-3E99-BE4F-776D-FA432C3402AD}"/>
              </a:ext>
            </a:extLst>
          </p:cNvPr>
          <p:cNvSpPr txBox="1"/>
          <p:nvPr/>
        </p:nvSpPr>
        <p:spPr>
          <a:xfrm>
            <a:off x="166047" y="4620194"/>
            <a:ext cx="6801134" cy="369332"/>
          </a:xfrm>
          <a:prstGeom prst="rect">
            <a:avLst/>
          </a:prstGeom>
          <a:noFill/>
        </p:spPr>
        <p:txBody>
          <a:bodyPr wrap="square">
            <a:spAutoFit/>
          </a:bodyPr>
          <a:lstStyle/>
          <a:p>
            <a:r>
              <a:rPr lang="en-US" sz="1800" dirty="0" err="1">
                <a:cs typeface="Segoe UI"/>
              </a:rPr>
              <a:t>Githu</a:t>
            </a:r>
            <a:r>
              <a:rPr lang="en-US" dirty="0" err="1">
                <a:cs typeface="Segoe UI"/>
              </a:rPr>
              <a:t>b</a:t>
            </a:r>
            <a:r>
              <a:rPr lang="en-US" dirty="0">
                <a:cs typeface="Segoe UI"/>
              </a:rPr>
              <a:t> Repo </a:t>
            </a:r>
            <a:r>
              <a:rPr lang="en-US" sz="1800" dirty="0">
                <a:cs typeface="Segoe UI"/>
              </a:rPr>
              <a:t>: </a:t>
            </a:r>
            <a:r>
              <a:rPr lang="fr-FR" dirty="0" err="1">
                <a:hlinkClick r:id="rId4"/>
              </a:rPr>
              <a:t>HebbyHebz</a:t>
            </a:r>
            <a:r>
              <a:rPr lang="fr-FR" dirty="0">
                <a:hlinkClick r:id="rId4"/>
              </a:rPr>
              <a:t>/</a:t>
            </a:r>
            <a:r>
              <a:rPr lang="fr-FR" dirty="0" err="1">
                <a:hlinkClick r:id="rId4"/>
              </a:rPr>
              <a:t>MSLA_Rhino</a:t>
            </a:r>
            <a:r>
              <a:rPr lang="fr-FR" dirty="0">
                <a:hlinkClick r:id="rId4"/>
              </a:rPr>
              <a:t> (github.com)</a:t>
            </a:r>
            <a:r>
              <a:rPr lang="en-US" sz="1800" dirty="0">
                <a:cs typeface="Segoe UI"/>
              </a:rPr>
              <a:t> </a:t>
            </a:r>
            <a:endParaRPr lang="fr-FR" dirty="0"/>
          </a:p>
        </p:txBody>
      </p:sp>
    </p:spTree>
    <p:extLst>
      <p:ext uri="{BB962C8B-B14F-4D97-AF65-F5344CB8AC3E}">
        <p14:creationId xmlns:p14="http://schemas.microsoft.com/office/powerpoint/2010/main" val="3166692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dirty="0">
                <a:cs typeface="Segoe UI"/>
              </a:rPr>
              <a:t>Team Rhino </a:t>
            </a:r>
            <a:r>
              <a:rPr lang="fr-FR" dirty="0">
                <a:cs typeface="Segoe UI"/>
              </a:rPr>
              <a:t>🦏</a:t>
            </a:r>
            <a:br>
              <a:rPr lang="en-US" dirty="0">
                <a:cs typeface="Segoe UI"/>
              </a:rPr>
            </a:br>
            <a:r>
              <a:rPr lang="en-US" sz="2000" dirty="0">
                <a:cs typeface="Segoe UI"/>
              </a:rPr>
              <a:t>Solution Type: Prototype </a:t>
            </a:r>
            <a:endParaRPr lang="en-US" dirty="0"/>
          </a:p>
        </p:txBody>
      </p:sp>
      <p:sp>
        <p:nvSpPr>
          <p:cNvPr id="5" name="Text Placeholder 4"/>
          <p:cNvSpPr>
            <a:spLocks noGrp="1"/>
          </p:cNvSpPr>
          <p:nvPr>
            <p:ph type="body" sz="quarter" idx="12"/>
          </p:nvPr>
        </p:nvSpPr>
        <p:spPr>
          <a:xfrm>
            <a:off x="582042" y="3962400"/>
            <a:ext cx="4791816" cy="2415654"/>
          </a:xfrm>
        </p:spPr>
        <p:txBody>
          <a:bodyPr vert="horz" wrap="square" lIns="0" tIns="0" rIns="0" bIns="0" rtlCol="0" anchor="t">
            <a:normAutofit/>
          </a:bodyPr>
          <a:lstStyle/>
          <a:p>
            <a:pPr>
              <a:lnSpc>
                <a:spcPct val="150000"/>
              </a:lnSpc>
              <a:spcAft>
                <a:spcPts val="600"/>
              </a:spcAft>
            </a:pPr>
            <a:r>
              <a:rPr lang="en-US" b="1" dirty="0">
                <a:cs typeface="Segoe UI"/>
              </a:rPr>
              <a:t>Names of Team Members :</a:t>
            </a:r>
            <a:br>
              <a:rPr lang="en-US" b="1" dirty="0">
                <a:cs typeface="Segoe UI"/>
              </a:rPr>
            </a:br>
            <a:r>
              <a:rPr lang="en-US" b="1" dirty="0">
                <a:cs typeface="Segoe UI"/>
              </a:rPr>
              <a:t>Charles Ndiaye</a:t>
            </a:r>
          </a:p>
          <a:p>
            <a:pPr>
              <a:lnSpc>
                <a:spcPct val="150000"/>
              </a:lnSpc>
              <a:spcAft>
                <a:spcPts val="600"/>
              </a:spcAft>
            </a:pPr>
            <a:r>
              <a:rPr lang="en-US" b="1" dirty="0">
                <a:cs typeface="Segoe UI"/>
              </a:rPr>
              <a:t>Ana SAA</a:t>
            </a:r>
            <a:br>
              <a:rPr lang="en-US" b="1" dirty="0">
                <a:cs typeface="Segoe UI"/>
              </a:rPr>
            </a:br>
            <a:r>
              <a:rPr lang="en-US" b="1" dirty="0">
                <a:cs typeface="Segoe UI"/>
              </a:rPr>
              <a:t>Hebron Afia</a:t>
            </a:r>
          </a:p>
          <a:p>
            <a:pPr>
              <a:spcAft>
                <a:spcPts val="600"/>
              </a:spcAft>
            </a:pPr>
            <a:endParaRPr lang="en-US"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5470857" cy="4424363"/>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lnSpc>
                <a:spcPct val="90000"/>
              </a:lnSpc>
              <a:spcBef>
                <a:spcPct val="20000"/>
              </a:spcBef>
              <a:buSzPct val="90000"/>
            </a:pPr>
            <a:r>
              <a:rPr lang="en-US" dirty="0"/>
              <a:t>Each quarter, projects are launched within the MLSA program, and each time the same participation procedures are repeated by the ambassadors and coordinators :</a:t>
            </a:r>
            <a:br>
              <a:rPr lang="en-US" dirty="0"/>
            </a:br>
            <a:endParaRPr lang="en-US" dirty="0"/>
          </a:p>
          <a:p>
            <a:pPr marL="228600" indent="-228600" defTabSz="932742">
              <a:lnSpc>
                <a:spcPct val="90000"/>
              </a:lnSpc>
              <a:spcBef>
                <a:spcPct val="20000"/>
              </a:spcBef>
              <a:buSzPct val="90000"/>
              <a:buFont typeface="Wingdings" panose="05000000000000000000" pitchFamily="2" charset="2"/>
              <a:buChar char=""/>
            </a:pPr>
            <a:r>
              <a:rPr lang="en-US" dirty="0"/>
              <a:t>As an </a:t>
            </a:r>
            <a:r>
              <a:rPr lang="en-US" b="1" dirty="0"/>
              <a:t>ambassador wanting to create a team and recruit members</a:t>
            </a:r>
            <a:r>
              <a:rPr lang="en-US" dirty="0"/>
              <a:t> :</a:t>
            </a:r>
            <a:br>
              <a:rPr lang="en-US" dirty="0"/>
            </a:br>
            <a:r>
              <a:rPr lang="en-US" dirty="0"/>
              <a:t>we have to write a message for each cycle and manually scroll through hundreds of messages to find members who match our criteria.</a:t>
            </a:r>
          </a:p>
          <a:p>
            <a:pPr marL="228600" indent="-228600" defTabSz="932742">
              <a:lnSpc>
                <a:spcPct val="90000"/>
              </a:lnSpc>
              <a:spcBef>
                <a:spcPct val="20000"/>
              </a:spcBef>
              <a:buSzPct val="90000"/>
              <a:buFont typeface="Wingdings" panose="05000000000000000000" pitchFamily="2" charset="2"/>
              <a:buChar char=""/>
            </a:pPr>
            <a:endParaRPr lang="en-US" dirty="0"/>
          </a:p>
          <a:p>
            <a:pPr marL="228600" indent="-228600" defTabSz="932742">
              <a:lnSpc>
                <a:spcPct val="90000"/>
              </a:lnSpc>
              <a:spcBef>
                <a:spcPct val="20000"/>
              </a:spcBef>
              <a:buSzPct val="90000"/>
              <a:buFont typeface="Wingdings" panose="05000000000000000000" pitchFamily="2" charset="2"/>
              <a:buChar char=""/>
            </a:pPr>
            <a:r>
              <a:rPr lang="en-US" dirty="0"/>
              <a:t>As an </a:t>
            </a:r>
            <a:r>
              <a:rPr lang="en-US" b="1" dirty="0"/>
              <a:t>ambassador wanting to join a team</a:t>
            </a:r>
            <a:r>
              <a:rPr lang="en-US" dirty="0"/>
              <a:t> :</a:t>
            </a:r>
            <a:br>
              <a:rPr lang="en-US" dirty="0"/>
            </a:br>
            <a:r>
              <a:rPr lang="en-US" dirty="0"/>
              <a:t>we have to browse and read more than hundreds of messages in a channel to find teams and projects in our area of interest.</a:t>
            </a:r>
            <a:br>
              <a:rPr lang="en-US" dirty="0"/>
            </a:br>
            <a:endParaRPr lang="en-US" dirty="0"/>
          </a:p>
          <a:p>
            <a:pPr marL="228600" indent="-228600" defTabSz="932742">
              <a:lnSpc>
                <a:spcPct val="90000"/>
              </a:lnSpc>
              <a:spcBef>
                <a:spcPct val="20000"/>
              </a:spcBef>
              <a:buSzPct val="90000"/>
              <a:buFont typeface="Wingdings" panose="05000000000000000000" pitchFamily="2" charset="2"/>
              <a:buChar char=""/>
            </a:pPr>
            <a:endParaRPr lang="en-US" dirty="0"/>
          </a:p>
        </p:txBody>
      </p:sp>
      <p:pic>
        <p:nvPicPr>
          <p:cNvPr id="5" name="Image 4" descr="Une image contenant personne, intérieur, habits, ordinateur&#10;&#10;Description générée automatiquement">
            <a:extLst>
              <a:ext uri="{FF2B5EF4-FFF2-40B4-BE49-F238E27FC236}">
                <a16:creationId xmlns:a16="http://schemas.microsoft.com/office/drawing/2014/main" id="{C1495550-3FC3-F789-4483-9061819D55A9}"/>
              </a:ext>
            </a:extLst>
          </p:cNvPr>
          <p:cNvPicPr>
            <a:picLocks noChangeAspect="1"/>
          </p:cNvPicPr>
          <p:nvPr/>
        </p:nvPicPr>
        <p:blipFill rotWithShape="1">
          <a:blip r:embed="rId3">
            <a:extLst>
              <a:ext uri="{28A0092B-C50C-407E-A947-70E740481C1C}">
                <a14:useLocalDpi xmlns:a14="http://schemas.microsoft.com/office/drawing/2010/main" val="0"/>
              </a:ext>
            </a:extLst>
          </a:blip>
          <a:srcRect r="-2" b="15236"/>
          <a:stretch/>
        </p:blipFill>
        <p:spPr>
          <a:xfrm>
            <a:off x="6389688" y="1844674"/>
            <a:ext cx="5219700" cy="4424363"/>
          </a:xfrm>
          <a:prstGeom prst="rect">
            <a:avLst/>
          </a:prstGeom>
          <a:noFill/>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2066195" y="1747331"/>
            <a:ext cx="9111763" cy="1379314"/>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32742"/>
            <a:r>
              <a:rPr lang="en-US" dirty="0">
                <a:solidFill>
                  <a:srgbClr val="3B2E58"/>
                </a:solidFill>
              </a:rPr>
              <a:t>With this in mind, the Rhino team suggests the creation of a solution using the Power Platform and AI functionality to help each ambassador accomplish his or her team projects, and which will enable coordinators to do a better follow-up.</a:t>
            </a:r>
            <a:endParaRPr lang="en-US" sz="2600" b="1" dirty="0">
              <a:cs typeface="Segoe UI"/>
            </a:endParaRPr>
          </a:p>
        </p:txBody>
      </p:sp>
      <p:pic>
        <p:nvPicPr>
          <p:cNvPr id="5" name="Image 4" descr="Une image contenant personne, habits, homme, plein air&#10;&#10;Description générée automatiquement">
            <a:extLst>
              <a:ext uri="{FF2B5EF4-FFF2-40B4-BE49-F238E27FC236}">
                <a16:creationId xmlns:a16="http://schemas.microsoft.com/office/drawing/2014/main" id="{4A11D25B-0B0E-A96E-27CB-70458FCA0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51" y="1750326"/>
            <a:ext cx="1405720" cy="1405720"/>
          </a:xfrm>
          <a:prstGeom prst="rect">
            <a:avLst/>
          </a:prstGeom>
        </p:spPr>
      </p:pic>
      <p:pic>
        <p:nvPicPr>
          <p:cNvPr id="7" name="Graphique 6" descr="Presse-papiers vérifié avec un remplissage uni">
            <a:extLst>
              <a:ext uri="{FF2B5EF4-FFF2-40B4-BE49-F238E27FC236}">
                <a16:creationId xmlns:a16="http://schemas.microsoft.com/office/drawing/2014/main" id="{DCDB0144-5ECC-D158-C88D-71CD7F738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1548" y="3611940"/>
            <a:ext cx="914400" cy="914400"/>
          </a:xfrm>
          <a:prstGeom prst="rect">
            <a:avLst/>
          </a:prstGeom>
        </p:spPr>
      </p:pic>
      <p:pic>
        <p:nvPicPr>
          <p:cNvPr id="9" name="Graphique 8" descr="Utilisateurs avec un remplissage uni">
            <a:extLst>
              <a:ext uri="{FF2B5EF4-FFF2-40B4-BE49-F238E27FC236}">
                <a16:creationId xmlns:a16="http://schemas.microsoft.com/office/drawing/2014/main" id="{F6A63C85-4D51-7E81-FD04-7DA5D73F10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1444" y="5166648"/>
            <a:ext cx="914400" cy="914400"/>
          </a:xfrm>
          <a:prstGeom prst="rect">
            <a:avLst/>
          </a:prstGeom>
        </p:spPr>
      </p:pic>
      <p:pic>
        <p:nvPicPr>
          <p:cNvPr id="11" name="Graphique 10" descr="Utilisateur avec un remplissage uni">
            <a:extLst>
              <a:ext uri="{FF2B5EF4-FFF2-40B4-BE49-F238E27FC236}">
                <a16:creationId xmlns:a16="http://schemas.microsoft.com/office/drawing/2014/main" id="{A9B7C475-C3CE-8FDD-FA63-D59C9FF812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0558" y="4125755"/>
            <a:ext cx="914400" cy="914400"/>
          </a:xfrm>
          <a:prstGeom prst="rect">
            <a:avLst/>
          </a:prstGeom>
        </p:spPr>
      </p:pic>
      <p:pic>
        <p:nvPicPr>
          <p:cNvPr id="13" name="Graphique 12" descr="Ordinateur portable avec un remplissage uni">
            <a:extLst>
              <a:ext uri="{FF2B5EF4-FFF2-40B4-BE49-F238E27FC236}">
                <a16:creationId xmlns:a16="http://schemas.microsoft.com/office/drawing/2014/main" id="{2240653D-C33C-6127-9EBE-A5C6DB643F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7279" y="4196269"/>
            <a:ext cx="914400" cy="914400"/>
          </a:xfrm>
          <a:prstGeom prst="rect">
            <a:avLst/>
          </a:prstGeom>
        </p:spPr>
      </p:pic>
      <p:sp>
        <p:nvSpPr>
          <p:cNvPr id="14" name="Flèche : droite 13">
            <a:extLst>
              <a:ext uri="{FF2B5EF4-FFF2-40B4-BE49-F238E27FC236}">
                <a16:creationId xmlns:a16="http://schemas.microsoft.com/office/drawing/2014/main" id="{5F0E8750-32E7-07D8-67FB-201796C3FCB8}"/>
              </a:ext>
            </a:extLst>
          </p:cNvPr>
          <p:cNvSpPr/>
          <p:nvPr/>
        </p:nvSpPr>
        <p:spPr bwMode="auto">
          <a:xfrm>
            <a:off x="2124653" y="4526340"/>
            <a:ext cx="1962626" cy="22177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5" name="Flèche : droite 14">
            <a:extLst>
              <a:ext uri="{FF2B5EF4-FFF2-40B4-BE49-F238E27FC236}">
                <a16:creationId xmlns:a16="http://schemas.microsoft.com/office/drawing/2014/main" id="{53508484-3AFA-1D7E-FFBD-4C11161239CF}"/>
              </a:ext>
            </a:extLst>
          </p:cNvPr>
          <p:cNvSpPr/>
          <p:nvPr/>
        </p:nvSpPr>
        <p:spPr bwMode="auto">
          <a:xfrm rot="20737531">
            <a:off x="4909383" y="4189003"/>
            <a:ext cx="1856852" cy="1649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6" name="Flèche : droite 15">
            <a:extLst>
              <a:ext uri="{FF2B5EF4-FFF2-40B4-BE49-F238E27FC236}">
                <a16:creationId xmlns:a16="http://schemas.microsoft.com/office/drawing/2014/main" id="{8661BAAA-0657-020D-D599-C37B30252BA1}"/>
              </a:ext>
            </a:extLst>
          </p:cNvPr>
          <p:cNvSpPr/>
          <p:nvPr/>
        </p:nvSpPr>
        <p:spPr bwMode="auto">
          <a:xfrm rot="1088813">
            <a:off x="5015705" y="5124125"/>
            <a:ext cx="1856852" cy="1649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dirty="0" err="1">
              <a:solidFill>
                <a:srgbClr val="FFFFFF"/>
              </a:solidFill>
              <a:ea typeface="Segoe UI" pitchFamily="34" charset="0"/>
              <a:cs typeface="Segoe UI" pitchFamily="34" charset="0"/>
            </a:endParaRPr>
          </a:p>
        </p:txBody>
      </p:sp>
      <p:sp>
        <p:nvSpPr>
          <p:cNvPr id="17" name="ZoneTexte 16">
            <a:extLst>
              <a:ext uri="{FF2B5EF4-FFF2-40B4-BE49-F238E27FC236}">
                <a16:creationId xmlns:a16="http://schemas.microsoft.com/office/drawing/2014/main" id="{EDEF9672-4595-66B0-6B11-271DBA94E3D7}"/>
              </a:ext>
            </a:extLst>
          </p:cNvPr>
          <p:cNvSpPr txBox="1"/>
          <p:nvPr/>
        </p:nvSpPr>
        <p:spPr>
          <a:xfrm>
            <a:off x="906591" y="4981982"/>
            <a:ext cx="1162334" cy="184666"/>
          </a:xfrm>
          <a:prstGeom prst="rect">
            <a:avLst/>
          </a:prstGeom>
          <a:noFill/>
        </p:spPr>
        <p:txBody>
          <a:bodyPr wrap="square" lIns="0" tIns="0" rIns="0" bIns="0" rtlCol="0">
            <a:spAutoFit/>
          </a:bodyPr>
          <a:lstStyle/>
          <a:p>
            <a:pPr algn="ctr"/>
            <a:r>
              <a:rPr lang="fr-FR" sz="1200" dirty="0" err="1"/>
              <a:t>Ambassador</a:t>
            </a:r>
            <a:endParaRPr lang="fr-FR" sz="1200" dirty="0"/>
          </a:p>
        </p:txBody>
      </p:sp>
      <p:sp>
        <p:nvSpPr>
          <p:cNvPr id="18" name="ZoneTexte 17">
            <a:extLst>
              <a:ext uri="{FF2B5EF4-FFF2-40B4-BE49-F238E27FC236}">
                <a16:creationId xmlns:a16="http://schemas.microsoft.com/office/drawing/2014/main" id="{D8420CB1-0B98-88B3-DC41-3AABBC474209}"/>
              </a:ext>
            </a:extLst>
          </p:cNvPr>
          <p:cNvSpPr txBox="1"/>
          <p:nvPr/>
        </p:nvSpPr>
        <p:spPr>
          <a:xfrm>
            <a:off x="3963312" y="4981982"/>
            <a:ext cx="1162334" cy="184666"/>
          </a:xfrm>
          <a:prstGeom prst="rect">
            <a:avLst/>
          </a:prstGeom>
          <a:noFill/>
        </p:spPr>
        <p:txBody>
          <a:bodyPr wrap="square" lIns="0" tIns="0" rIns="0" bIns="0" rtlCol="0">
            <a:spAutoFit/>
          </a:bodyPr>
          <a:lstStyle/>
          <a:p>
            <a:pPr algn="ctr"/>
            <a:r>
              <a:rPr lang="fr-FR" sz="1200" dirty="0"/>
              <a:t>Application</a:t>
            </a:r>
          </a:p>
        </p:txBody>
      </p:sp>
      <p:sp>
        <p:nvSpPr>
          <p:cNvPr id="19" name="ZoneTexte 18">
            <a:extLst>
              <a:ext uri="{FF2B5EF4-FFF2-40B4-BE49-F238E27FC236}">
                <a16:creationId xmlns:a16="http://schemas.microsoft.com/office/drawing/2014/main" id="{2355E836-C906-29D4-66B6-316688E79C02}"/>
              </a:ext>
            </a:extLst>
          </p:cNvPr>
          <p:cNvSpPr txBox="1"/>
          <p:nvPr/>
        </p:nvSpPr>
        <p:spPr>
          <a:xfrm>
            <a:off x="6627529" y="4520403"/>
            <a:ext cx="1162334" cy="369332"/>
          </a:xfrm>
          <a:prstGeom prst="rect">
            <a:avLst/>
          </a:prstGeom>
          <a:noFill/>
        </p:spPr>
        <p:txBody>
          <a:bodyPr wrap="square" lIns="0" tIns="0" rIns="0" bIns="0" rtlCol="0">
            <a:spAutoFit/>
          </a:bodyPr>
          <a:lstStyle/>
          <a:p>
            <a:pPr algn="ctr"/>
            <a:r>
              <a:rPr lang="fr-FR" sz="1200" dirty="0" err="1"/>
              <a:t>Find</a:t>
            </a:r>
            <a:r>
              <a:rPr lang="fr-FR" sz="1200" dirty="0"/>
              <a:t> a </a:t>
            </a:r>
            <a:r>
              <a:rPr lang="fr-FR" sz="1200" dirty="0" err="1"/>
              <a:t>project</a:t>
            </a:r>
            <a:r>
              <a:rPr lang="fr-FR" sz="1200" dirty="0"/>
              <a:t> team to </a:t>
            </a:r>
            <a:r>
              <a:rPr lang="fr-FR" sz="1200" dirty="0" err="1"/>
              <a:t>join</a:t>
            </a:r>
            <a:endParaRPr lang="fr-FR" sz="1200" dirty="0"/>
          </a:p>
        </p:txBody>
      </p:sp>
      <p:sp>
        <p:nvSpPr>
          <p:cNvPr id="20" name="ZoneTexte 19">
            <a:extLst>
              <a:ext uri="{FF2B5EF4-FFF2-40B4-BE49-F238E27FC236}">
                <a16:creationId xmlns:a16="http://schemas.microsoft.com/office/drawing/2014/main" id="{3509E1D4-931D-FA20-1698-902175259464}"/>
              </a:ext>
            </a:extLst>
          </p:cNvPr>
          <p:cNvSpPr txBox="1"/>
          <p:nvPr/>
        </p:nvSpPr>
        <p:spPr>
          <a:xfrm>
            <a:off x="6250065" y="5962815"/>
            <a:ext cx="1977158" cy="369332"/>
          </a:xfrm>
          <a:prstGeom prst="rect">
            <a:avLst/>
          </a:prstGeom>
          <a:noFill/>
        </p:spPr>
        <p:txBody>
          <a:bodyPr wrap="square" lIns="0" tIns="0" rIns="0" bIns="0" rtlCol="0">
            <a:spAutoFit/>
          </a:bodyPr>
          <a:lstStyle/>
          <a:p>
            <a:pPr algn="ctr"/>
            <a:r>
              <a:rPr lang="fr-FR" sz="1200" dirty="0" err="1"/>
              <a:t>Find</a:t>
            </a:r>
            <a:r>
              <a:rPr lang="fr-FR" sz="1200" dirty="0"/>
              <a:t> </a:t>
            </a:r>
            <a:r>
              <a:rPr lang="fr-FR" sz="1200" dirty="0" err="1"/>
              <a:t>your</a:t>
            </a:r>
            <a:r>
              <a:rPr lang="fr-FR" sz="1200" dirty="0"/>
              <a:t> group </a:t>
            </a:r>
            <a:r>
              <a:rPr lang="fr-FR" sz="1200" dirty="0" err="1"/>
              <a:t>members</a:t>
            </a:r>
            <a:r>
              <a:rPr lang="fr-FR" sz="1200" dirty="0"/>
              <a:t> or </a:t>
            </a:r>
            <a:r>
              <a:rPr lang="fr-FR" sz="1200" dirty="0" err="1"/>
              <a:t>join</a:t>
            </a:r>
            <a:r>
              <a:rPr lang="fr-FR" sz="1200" dirty="0"/>
              <a:t> </a:t>
            </a:r>
            <a:r>
              <a:rPr lang="fr-FR" sz="1200" dirty="0" err="1"/>
              <a:t>your</a:t>
            </a:r>
            <a:r>
              <a:rPr lang="fr-FR" sz="1200" dirty="0"/>
              <a:t> </a:t>
            </a:r>
            <a:r>
              <a:rPr lang="fr-FR" sz="1200" dirty="0" err="1"/>
              <a:t>dream</a:t>
            </a:r>
            <a:r>
              <a:rPr lang="fr-FR" sz="1200" dirty="0"/>
              <a:t> team</a:t>
            </a:r>
          </a:p>
        </p:txBody>
      </p:sp>
      <p:pic>
        <p:nvPicPr>
          <p:cNvPr id="22" name="Graphique 21" descr="Intelligence artificielle avec un remplissage uni">
            <a:extLst>
              <a:ext uri="{FF2B5EF4-FFF2-40B4-BE49-F238E27FC236}">
                <a16:creationId xmlns:a16="http://schemas.microsoft.com/office/drawing/2014/main" id="{3CD8EED5-1E6E-84CA-8246-416DC73FB4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02425" y="4247869"/>
            <a:ext cx="914400" cy="914400"/>
          </a:xfrm>
          <a:prstGeom prst="rect">
            <a:avLst/>
          </a:prstGeom>
        </p:spPr>
      </p:pic>
      <p:sp>
        <p:nvSpPr>
          <p:cNvPr id="23" name="ZoneTexte 22">
            <a:extLst>
              <a:ext uri="{FF2B5EF4-FFF2-40B4-BE49-F238E27FC236}">
                <a16:creationId xmlns:a16="http://schemas.microsoft.com/office/drawing/2014/main" id="{9CB16FE1-8E1E-D4F9-C8A7-5625F443B8F1}"/>
              </a:ext>
            </a:extLst>
          </p:cNvPr>
          <p:cNvSpPr txBox="1"/>
          <p:nvPr/>
        </p:nvSpPr>
        <p:spPr>
          <a:xfrm>
            <a:off x="9819337" y="5204764"/>
            <a:ext cx="1162334" cy="369332"/>
          </a:xfrm>
          <a:prstGeom prst="rect">
            <a:avLst/>
          </a:prstGeom>
          <a:noFill/>
        </p:spPr>
        <p:txBody>
          <a:bodyPr wrap="square" lIns="0" tIns="0" rIns="0" bIns="0" rtlCol="0">
            <a:spAutoFit/>
          </a:bodyPr>
          <a:lstStyle/>
          <a:p>
            <a:pPr algn="ctr"/>
            <a:r>
              <a:rPr lang="fr-FR" sz="1200" dirty="0" err="1"/>
              <a:t>Recommended</a:t>
            </a:r>
            <a:r>
              <a:rPr lang="fr-FR" sz="1200" dirty="0"/>
              <a:t> by AI</a:t>
            </a:r>
          </a:p>
        </p:txBody>
      </p:sp>
      <p:sp>
        <p:nvSpPr>
          <p:cNvPr id="24" name="Accolade fermante 23">
            <a:extLst>
              <a:ext uri="{FF2B5EF4-FFF2-40B4-BE49-F238E27FC236}">
                <a16:creationId xmlns:a16="http://schemas.microsoft.com/office/drawing/2014/main" id="{2E935EFE-A198-E6F8-D746-DFDD714571FD}"/>
              </a:ext>
            </a:extLst>
          </p:cNvPr>
          <p:cNvSpPr/>
          <p:nvPr/>
        </p:nvSpPr>
        <p:spPr>
          <a:xfrm>
            <a:off x="7907565" y="4008514"/>
            <a:ext cx="1977158" cy="1661100"/>
          </a:xfrm>
          <a:prstGeom prst="rightBrac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291318" y="1601101"/>
            <a:ext cx="11388492" cy="9758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dirty="0">
                <a:solidFill>
                  <a:srgbClr val="3B2E58"/>
                </a:solidFill>
              </a:rPr>
              <a:t>To better address our customer pain points and opportunities, we have also decided to launch a survey to get the feedbacks of ambassadors regarding the AI projects they do quarterly here are some results regarding our questions:</a:t>
            </a:r>
            <a:endParaRPr lang="en-US" sz="2600" b="1" dirty="0">
              <a:cs typeface="Segoe UI"/>
            </a:endParaRPr>
          </a:p>
        </p:txBody>
      </p:sp>
      <p:pic>
        <p:nvPicPr>
          <p:cNvPr id="7" name="Image 6">
            <a:extLst>
              <a:ext uri="{FF2B5EF4-FFF2-40B4-BE49-F238E27FC236}">
                <a16:creationId xmlns:a16="http://schemas.microsoft.com/office/drawing/2014/main" id="{D339E43C-A930-FAEE-FA69-A060097984EA}"/>
              </a:ext>
            </a:extLst>
          </p:cNvPr>
          <p:cNvPicPr>
            <a:picLocks noChangeAspect="1"/>
          </p:cNvPicPr>
          <p:nvPr/>
        </p:nvPicPr>
        <p:blipFill>
          <a:blip r:embed="rId3"/>
          <a:stretch>
            <a:fillRect/>
          </a:stretch>
        </p:blipFill>
        <p:spPr>
          <a:xfrm>
            <a:off x="105642" y="4128481"/>
            <a:ext cx="5631217" cy="2052828"/>
          </a:xfrm>
          <a:prstGeom prst="rect">
            <a:avLst/>
          </a:prstGeom>
        </p:spPr>
      </p:pic>
      <p:pic>
        <p:nvPicPr>
          <p:cNvPr id="9" name="Image 8">
            <a:extLst>
              <a:ext uri="{FF2B5EF4-FFF2-40B4-BE49-F238E27FC236}">
                <a16:creationId xmlns:a16="http://schemas.microsoft.com/office/drawing/2014/main" id="{591F9F78-0AB4-9A81-EE5D-C29C7B59AC65}"/>
              </a:ext>
            </a:extLst>
          </p:cNvPr>
          <p:cNvPicPr>
            <a:picLocks noChangeAspect="1"/>
          </p:cNvPicPr>
          <p:nvPr/>
        </p:nvPicPr>
        <p:blipFill>
          <a:blip r:embed="rId4"/>
          <a:stretch>
            <a:fillRect/>
          </a:stretch>
        </p:blipFill>
        <p:spPr>
          <a:xfrm>
            <a:off x="6096000" y="4128481"/>
            <a:ext cx="5771343" cy="2052828"/>
          </a:xfrm>
          <a:prstGeom prst="rect">
            <a:avLst/>
          </a:prstGeom>
        </p:spPr>
      </p:pic>
      <p:sp>
        <p:nvSpPr>
          <p:cNvPr id="10" name="Text Placeholder 4">
            <a:extLst>
              <a:ext uri="{FF2B5EF4-FFF2-40B4-BE49-F238E27FC236}">
                <a16:creationId xmlns:a16="http://schemas.microsoft.com/office/drawing/2014/main" id="{B51DB5E8-9401-2376-C01A-737AD31DC1BF}"/>
              </a:ext>
            </a:extLst>
          </p:cNvPr>
          <p:cNvSpPr txBox="1">
            <a:spLocks/>
          </p:cNvSpPr>
          <p:nvPr/>
        </p:nvSpPr>
        <p:spPr>
          <a:xfrm>
            <a:off x="2439949" y="3007770"/>
            <a:ext cx="6872374" cy="842460"/>
          </a:xfrm>
          <a:prstGeom prst="rect">
            <a:avLst/>
          </a:prstGeom>
        </p:spPr>
        <p:txBody>
          <a:bodyPr vert="horz" wrap="square" lIns="0" tIns="0" rIns="0" bIns="0" rtlCol="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b="1" dirty="0">
                <a:cs typeface="Segoe UI"/>
              </a:rPr>
              <a:t>Feedback as an ambassador who have to search for a team and present himself to get contacted by team lead</a:t>
            </a:r>
            <a:endParaRPr lang="en-US" b="1" dirty="0"/>
          </a:p>
        </p:txBody>
      </p:sp>
    </p:spTree>
    <p:extLst>
      <p:ext uri="{BB962C8B-B14F-4D97-AF65-F5344CB8AC3E}">
        <p14:creationId xmlns:p14="http://schemas.microsoft.com/office/powerpoint/2010/main" val="420650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10" name="Text Placeholder 4">
            <a:extLst>
              <a:ext uri="{FF2B5EF4-FFF2-40B4-BE49-F238E27FC236}">
                <a16:creationId xmlns:a16="http://schemas.microsoft.com/office/drawing/2014/main" id="{B51DB5E8-9401-2376-C01A-737AD31DC1BF}"/>
              </a:ext>
            </a:extLst>
          </p:cNvPr>
          <p:cNvSpPr txBox="1">
            <a:spLocks/>
          </p:cNvSpPr>
          <p:nvPr/>
        </p:nvSpPr>
        <p:spPr>
          <a:xfrm>
            <a:off x="2348964" y="1802218"/>
            <a:ext cx="6872374" cy="842460"/>
          </a:xfrm>
          <a:prstGeom prst="rect">
            <a:avLst/>
          </a:prstGeom>
        </p:spPr>
        <p:txBody>
          <a:bodyPr vert="horz" wrap="square" lIns="0" tIns="0" rIns="0" bIns="0" rtlCol="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b="1" dirty="0">
                <a:cs typeface="Segoe UI"/>
              </a:rPr>
              <a:t>Feedback as an ambassador who have to search for team members and present his / her project to attract members to work with him/her</a:t>
            </a:r>
            <a:endParaRPr lang="en-US" b="1" dirty="0"/>
          </a:p>
        </p:txBody>
      </p:sp>
      <p:pic>
        <p:nvPicPr>
          <p:cNvPr id="5" name="Image 4">
            <a:extLst>
              <a:ext uri="{FF2B5EF4-FFF2-40B4-BE49-F238E27FC236}">
                <a16:creationId xmlns:a16="http://schemas.microsoft.com/office/drawing/2014/main" id="{532EAA0E-51DD-1547-8290-B33A63262E2D}"/>
              </a:ext>
            </a:extLst>
          </p:cNvPr>
          <p:cNvPicPr>
            <a:picLocks noChangeAspect="1"/>
          </p:cNvPicPr>
          <p:nvPr/>
        </p:nvPicPr>
        <p:blipFill>
          <a:blip r:embed="rId3"/>
          <a:stretch>
            <a:fillRect/>
          </a:stretch>
        </p:blipFill>
        <p:spPr>
          <a:xfrm>
            <a:off x="141026" y="2968387"/>
            <a:ext cx="5800299" cy="2058610"/>
          </a:xfrm>
          <a:prstGeom prst="rect">
            <a:avLst/>
          </a:prstGeom>
        </p:spPr>
      </p:pic>
      <p:pic>
        <p:nvPicPr>
          <p:cNvPr id="8" name="Image 7">
            <a:extLst>
              <a:ext uri="{FF2B5EF4-FFF2-40B4-BE49-F238E27FC236}">
                <a16:creationId xmlns:a16="http://schemas.microsoft.com/office/drawing/2014/main" id="{DCCCF10C-082E-40AB-4BA0-9FFA67BD779E}"/>
              </a:ext>
            </a:extLst>
          </p:cNvPr>
          <p:cNvPicPr>
            <a:picLocks noChangeAspect="1"/>
          </p:cNvPicPr>
          <p:nvPr/>
        </p:nvPicPr>
        <p:blipFill>
          <a:blip r:embed="rId4"/>
          <a:stretch>
            <a:fillRect/>
          </a:stretch>
        </p:blipFill>
        <p:spPr>
          <a:xfrm>
            <a:off x="6132394" y="2996001"/>
            <a:ext cx="5824596" cy="2058609"/>
          </a:xfrm>
          <a:prstGeom prst="rect">
            <a:avLst/>
          </a:prstGeom>
        </p:spPr>
      </p:pic>
    </p:spTree>
    <p:extLst>
      <p:ext uri="{BB962C8B-B14F-4D97-AF65-F5344CB8AC3E}">
        <p14:creationId xmlns:p14="http://schemas.microsoft.com/office/powerpoint/2010/main" val="184816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671803"/>
            <a:ext cx="9111763" cy="553999"/>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dirty="0">
                <a:solidFill>
                  <a:srgbClr val="3B2E58"/>
                </a:solidFill>
              </a:rPr>
              <a:t>And here is the repartition of profiles which take the survey and the one that will be interested to test our solution once developed :</a:t>
            </a:r>
            <a:endParaRPr lang="en-US" sz="2600" b="1" dirty="0">
              <a:cs typeface="Segoe UI"/>
            </a:endParaRPr>
          </a:p>
        </p:txBody>
      </p:sp>
      <p:pic>
        <p:nvPicPr>
          <p:cNvPr id="5" name="Image 4">
            <a:extLst>
              <a:ext uri="{FF2B5EF4-FFF2-40B4-BE49-F238E27FC236}">
                <a16:creationId xmlns:a16="http://schemas.microsoft.com/office/drawing/2014/main" id="{36C369C4-ED00-1370-8081-506C4930CC47}"/>
              </a:ext>
            </a:extLst>
          </p:cNvPr>
          <p:cNvPicPr>
            <a:picLocks noChangeAspect="1"/>
          </p:cNvPicPr>
          <p:nvPr/>
        </p:nvPicPr>
        <p:blipFill>
          <a:blip r:embed="rId3"/>
          <a:stretch>
            <a:fillRect/>
          </a:stretch>
        </p:blipFill>
        <p:spPr>
          <a:xfrm>
            <a:off x="193186" y="2617542"/>
            <a:ext cx="6064712" cy="2232330"/>
          </a:xfrm>
          <a:prstGeom prst="rect">
            <a:avLst/>
          </a:prstGeom>
        </p:spPr>
      </p:pic>
      <p:pic>
        <p:nvPicPr>
          <p:cNvPr id="6" name="Image 5">
            <a:extLst>
              <a:ext uri="{FF2B5EF4-FFF2-40B4-BE49-F238E27FC236}">
                <a16:creationId xmlns:a16="http://schemas.microsoft.com/office/drawing/2014/main" id="{C7ECBD13-69C5-2587-B9D9-2677C6FD7426}"/>
              </a:ext>
            </a:extLst>
          </p:cNvPr>
          <p:cNvPicPr>
            <a:picLocks noChangeAspect="1"/>
          </p:cNvPicPr>
          <p:nvPr/>
        </p:nvPicPr>
        <p:blipFill>
          <a:blip r:embed="rId4"/>
          <a:stretch>
            <a:fillRect/>
          </a:stretch>
        </p:blipFill>
        <p:spPr>
          <a:xfrm>
            <a:off x="6009564" y="2886407"/>
            <a:ext cx="5809145" cy="2109637"/>
          </a:xfrm>
          <a:prstGeom prst="rect">
            <a:avLst/>
          </a:prstGeom>
        </p:spPr>
      </p:pic>
    </p:spTree>
    <p:extLst>
      <p:ext uri="{BB962C8B-B14F-4D97-AF65-F5344CB8AC3E}">
        <p14:creationId xmlns:p14="http://schemas.microsoft.com/office/powerpoint/2010/main" val="386223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Tools we will use</a:t>
            </a:r>
            <a:endParaRPr lang="en-US" sz="3600" b="0" kern="1200" cap="none" spc="-50" baseline="0" dirty="0">
              <a:ln w="3175">
                <a:noFill/>
              </a:ln>
              <a:solidFill>
                <a:schemeClr val="accent3"/>
              </a:solidFill>
              <a:effectLst/>
              <a:latin typeface="+mj-lt"/>
              <a:ea typeface="+mn-ea"/>
              <a:cs typeface="Segoe UI" pitchFamily="34" charset="0"/>
            </a:endParaRPr>
          </a:p>
        </p:txBody>
      </p:sp>
      <p:pic>
        <p:nvPicPr>
          <p:cNvPr id="1026" name="Picture 2" descr="Figma logo | Figma">
            <a:extLst>
              <a:ext uri="{FF2B5EF4-FFF2-40B4-BE49-F238E27FC236}">
                <a16:creationId xmlns:a16="http://schemas.microsoft.com/office/drawing/2014/main" id="{E61469F8-8CC6-D111-EB8B-863A99025C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60" y="2649038"/>
            <a:ext cx="3886200" cy="19431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1CFF043-B5C9-252A-2BE7-92275A458A9C}"/>
              </a:ext>
            </a:extLst>
          </p:cNvPr>
          <p:cNvSpPr txBox="1"/>
          <p:nvPr/>
        </p:nvSpPr>
        <p:spPr>
          <a:xfrm>
            <a:off x="4367466" y="4904001"/>
            <a:ext cx="2962974" cy="430887"/>
          </a:xfrm>
          <a:prstGeom prst="rect">
            <a:avLst/>
          </a:prstGeom>
          <a:noFill/>
        </p:spPr>
        <p:txBody>
          <a:bodyPr wrap="square" lIns="0" tIns="0" rIns="0" bIns="0" rtlCol="0">
            <a:spAutoFit/>
          </a:bodyPr>
          <a:lstStyle/>
          <a:p>
            <a:pPr algn="ctr"/>
            <a:r>
              <a:rPr lang="fr-FR" sz="2800" b="1" dirty="0"/>
              <a:t>Power Platform</a:t>
            </a:r>
          </a:p>
        </p:txBody>
      </p:sp>
      <p:pic>
        <p:nvPicPr>
          <p:cNvPr id="1028" name="Picture 4">
            <a:extLst>
              <a:ext uri="{FF2B5EF4-FFF2-40B4-BE49-F238E27FC236}">
                <a16:creationId xmlns:a16="http://schemas.microsoft.com/office/drawing/2014/main" id="{362C3FFE-BD3A-70F6-C838-A5EDA04347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9465" y="2540000"/>
            <a:ext cx="2441575" cy="231917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80D299-F323-A314-91DE-FDD8F4BE8678}"/>
              </a:ext>
            </a:extLst>
          </p:cNvPr>
          <p:cNvPicPr>
            <a:picLocks noChangeAspect="1"/>
          </p:cNvPicPr>
          <p:nvPr/>
        </p:nvPicPr>
        <p:blipFill>
          <a:blip r:embed="rId5"/>
          <a:stretch>
            <a:fillRect/>
          </a:stretch>
        </p:blipFill>
        <p:spPr>
          <a:xfrm>
            <a:off x="9176702" y="2754389"/>
            <a:ext cx="2025423" cy="1890395"/>
          </a:xfrm>
          <a:prstGeom prst="rect">
            <a:avLst/>
          </a:prstGeom>
        </p:spPr>
      </p:pic>
      <p:sp>
        <p:nvSpPr>
          <p:cNvPr id="7" name="ZoneTexte 6">
            <a:extLst>
              <a:ext uri="{FF2B5EF4-FFF2-40B4-BE49-F238E27FC236}">
                <a16:creationId xmlns:a16="http://schemas.microsoft.com/office/drawing/2014/main" id="{73D62CD2-D26B-ADED-8B61-A8EAE02E11FC}"/>
              </a:ext>
            </a:extLst>
          </p:cNvPr>
          <p:cNvSpPr txBox="1"/>
          <p:nvPr/>
        </p:nvSpPr>
        <p:spPr>
          <a:xfrm>
            <a:off x="720026" y="4904001"/>
            <a:ext cx="1916177" cy="430887"/>
          </a:xfrm>
          <a:prstGeom prst="rect">
            <a:avLst/>
          </a:prstGeom>
          <a:noFill/>
        </p:spPr>
        <p:txBody>
          <a:bodyPr wrap="square" lIns="0" tIns="0" rIns="0" bIns="0" rtlCol="0">
            <a:spAutoFit/>
          </a:bodyPr>
          <a:lstStyle/>
          <a:p>
            <a:pPr algn="ctr"/>
            <a:r>
              <a:rPr lang="fr-FR" sz="2800" b="1" dirty="0" err="1"/>
              <a:t>Figma</a:t>
            </a:r>
            <a:endParaRPr lang="fr-FR" sz="2800" b="1" dirty="0"/>
          </a:p>
        </p:txBody>
      </p:sp>
      <p:sp>
        <p:nvSpPr>
          <p:cNvPr id="8" name="ZoneTexte 7">
            <a:extLst>
              <a:ext uri="{FF2B5EF4-FFF2-40B4-BE49-F238E27FC236}">
                <a16:creationId xmlns:a16="http://schemas.microsoft.com/office/drawing/2014/main" id="{C260FC8A-1FDB-FBF7-DE8D-2D41859F03D3}"/>
              </a:ext>
            </a:extLst>
          </p:cNvPr>
          <p:cNvSpPr txBox="1"/>
          <p:nvPr/>
        </p:nvSpPr>
        <p:spPr>
          <a:xfrm>
            <a:off x="8594451" y="4904001"/>
            <a:ext cx="3189923" cy="861774"/>
          </a:xfrm>
          <a:prstGeom prst="rect">
            <a:avLst/>
          </a:prstGeom>
          <a:noFill/>
        </p:spPr>
        <p:txBody>
          <a:bodyPr wrap="square" lIns="0" tIns="0" rIns="0" bIns="0" rtlCol="0">
            <a:spAutoFit/>
          </a:bodyPr>
          <a:lstStyle/>
          <a:p>
            <a:pPr algn="ctr"/>
            <a:r>
              <a:rPr lang="fr-FR" sz="2800" b="1" dirty="0"/>
              <a:t>Azure Intelligent </a:t>
            </a:r>
            <a:r>
              <a:rPr lang="fr-FR" sz="2800" b="1" dirty="0" err="1"/>
              <a:t>recommendation</a:t>
            </a:r>
            <a:endParaRPr lang="fr-FR" sz="2800" b="1" dirty="0"/>
          </a:p>
        </p:txBody>
      </p:sp>
    </p:spTree>
    <p:extLst>
      <p:ext uri="{BB962C8B-B14F-4D97-AF65-F5344CB8AC3E}">
        <p14:creationId xmlns:p14="http://schemas.microsoft.com/office/powerpoint/2010/main" val="72293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884</TotalTime>
  <Words>921</Words>
  <Application>Microsoft Office PowerPoint</Application>
  <PresentationFormat>Grand écran</PresentationFormat>
  <Paragraphs>110</Paragraphs>
  <Slides>11</Slides>
  <Notes>11</Notes>
  <HiddenSlides>1</HiddenSlides>
  <MMClips>0</MMClips>
  <ScaleCrop>false</ScaleCrop>
  <HeadingPairs>
    <vt:vector size="6" baseType="variant">
      <vt:variant>
        <vt:lpstr>Polices utilisées</vt:lpstr>
      </vt:variant>
      <vt:variant>
        <vt:i4>11</vt:i4>
      </vt:variant>
      <vt:variant>
        <vt:lpstr>Thème</vt:lpstr>
      </vt:variant>
      <vt:variant>
        <vt:i4>4</vt:i4>
      </vt:variant>
      <vt:variant>
        <vt:lpstr>Titres des diapositives</vt:lpstr>
      </vt:variant>
      <vt:variant>
        <vt:i4>11</vt:i4>
      </vt:variant>
    </vt:vector>
  </HeadingPairs>
  <TitlesOfParts>
    <vt:vector size="26" baseType="lpstr">
      <vt:lpstr>Arial</vt:lpstr>
      <vt:lpstr>Arial,Sans-Serif</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Showcase presentation template </vt:lpstr>
      <vt:lpstr>Student Ambassador Projects</vt:lpstr>
      <vt:lpstr>Team Rhino 🦏 Solution Type: Prototype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Charles Ndiaye</cp:lastModifiedBy>
  <cp:revision>104</cp:revision>
  <dcterms:created xsi:type="dcterms:W3CDTF">2013-07-15T20:26:40Z</dcterms:created>
  <dcterms:modified xsi:type="dcterms:W3CDTF">2024-05-25T21:11:38Z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